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798" r:id="rId2"/>
    <p:sldMasterId id="2147483812" r:id="rId3"/>
  </p:sldMasterIdLst>
  <p:notesMasterIdLst>
    <p:notesMasterId r:id="rId26"/>
  </p:notesMasterIdLst>
  <p:handoutMasterIdLst>
    <p:handoutMasterId r:id="rId27"/>
  </p:handoutMasterIdLst>
  <p:sldIdLst>
    <p:sldId id="311" r:id="rId4"/>
    <p:sldId id="369" r:id="rId5"/>
    <p:sldId id="368" r:id="rId6"/>
    <p:sldId id="371" r:id="rId7"/>
    <p:sldId id="379" r:id="rId8"/>
    <p:sldId id="374" r:id="rId9"/>
    <p:sldId id="376" r:id="rId10"/>
    <p:sldId id="377" r:id="rId11"/>
    <p:sldId id="384" r:id="rId12"/>
    <p:sldId id="388" r:id="rId13"/>
    <p:sldId id="385" r:id="rId14"/>
    <p:sldId id="386" r:id="rId15"/>
    <p:sldId id="387" r:id="rId16"/>
    <p:sldId id="373" r:id="rId17"/>
    <p:sldId id="380" r:id="rId18"/>
    <p:sldId id="383" r:id="rId19"/>
    <p:sldId id="381" r:id="rId20"/>
    <p:sldId id="382" r:id="rId21"/>
    <p:sldId id="363" r:id="rId22"/>
    <p:sldId id="366" r:id="rId23"/>
    <p:sldId id="352" r:id="rId24"/>
    <p:sldId id="358" r:id="rId25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8BBC0"/>
    <a:srgbClr val="FFFF00"/>
    <a:srgbClr val="124192"/>
    <a:srgbClr val="000000"/>
    <a:srgbClr val="6871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72" autoAdjust="0"/>
    <p:restoredTop sz="83120" autoAdjust="0"/>
  </p:normalViewPr>
  <p:slideViewPr>
    <p:cSldViewPr snapToGrid="0">
      <p:cViewPr varScale="1">
        <p:scale>
          <a:sx n="150" d="100"/>
          <a:sy n="150" d="100"/>
        </p:scale>
        <p:origin x="-58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orient="horz" pos="3132"/>
        <p:guide pos="2160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005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651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LTE</a:t>
            </a:r>
            <a:r>
              <a:rPr lang="zh-CN" altLang="en-US" dirty="0"/>
              <a:t>系统只是一个通俗的说法</a:t>
            </a:r>
            <a:r>
              <a:rPr lang="en-US" altLang="zh-CN" dirty="0"/>
              <a:t>,</a:t>
            </a:r>
            <a:r>
              <a:rPr lang="zh-CN" altLang="en-US" dirty="0"/>
              <a:t>实际上规范的称法是</a:t>
            </a:r>
            <a:r>
              <a:rPr lang="en-US" altLang="zh-CN" dirty="0"/>
              <a:t>EPS,</a:t>
            </a:r>
            <a:r>
              <a:rPr lang="zh-CN" altLang="en-US" baseline="0" dirty="0"/>
              <a:t>它由</a:t>
            </a:r>
            <a:r>
              <a:rPr lang="en-US" altLang="zh-CN" baseline="0" dirty="0"/>
              <a:t>EPC</a:t>
            </a:r>
            <a:r>
              <a:rPr lang="zh-CN" altLang="en-US" baseline="0" dirty="0"/>
              <a:t>和</a:t>
            </a:r>
            <a:r>
              <a:rPr lang="en-US" altLang="zh-CN" baseline="0" dirty="0"/>
              <a:t>E-UTRAN</a:t>
            </a:r>
            <a:r>
              <a:rPr lang="zh-CN" altLang="en-US" baseline="0" dirty="0"/>
              <a:t>组成</a:t>
            </a:r>
            <a:r>
              <a:rPr lang="en-US" altLang="zh-CN" baseline="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15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420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922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ROHC = </a:t>
            </a:r>
            <a:r>
              <a:rPr lang="en-US" dirty="0" smtClean="0"/>
              <a:t>Robust Header Compression,</a:t>
            </a:r>
            <a:r>
              <a:rPr lang="zh-CN" altLang="en-US" dirty="0" smtClean="0"/>
              <a:t>健壮性包头压缩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800" y="4644000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© Nokia Solutions</a:t>
            </a:r>
            <a:r>
              <a:rPr lang="en-US" sz="800" baseline="0" noProof="0" dirty="0">
                <a:solidFill>
                  <a:schemeClr val="bg1"/>
                </a:solidFill>
                <a:latin typeface="+mn-lt"/>
                <a:cs typeface="Arial" charset="0"/>
              </a:rPr>
              <a:t> and Networks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 2014</a:t>
            </a:r>
          </a:p>
        </p:txBody>
      </p:sp>
      <p:sp>
        <p:nvSpPr>
          <p:cNvPr id="2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LTE introduction</a:t>
            </a:r>
            <a:endParaRPr lang="en-US" dirty="0">
              <a:ea typeface="ヒラギノ角ゴ Pro W3"/>
              <a:cs typeface="ヒラギノ角ゴ Pro W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None/>
              <a:defRPr/>
            </a:pPr>
            <a:r>
              <a:rPr lang="zh-CN" altLang="en-US" sz="1800" dirty="0" smtClean="0"/>
              <a:t>第一部分</a:t>
            </a:r>
            <a:r>
              <a:rPr lang="en-US" altLang="zh-CN" sz="1800" dirty="0" smtClean="0"/>
              <a:t>:LTE</a:t>
            </a:r>
            <a:r>
              <a:rPr lang="zh-CN" altLang="en-US" sz="1800" dirty="0" smtClean="0"/>
              <a:t>概述</a:t>
            </a:r>
            <a:endParaRPr lang="en-US" altLang="zh-CN" sz="1800" dirty="0" smtClean="0"/>
          </a:p>
          <a:p>
            <a:pPr eaLnBrk="1" hangingPunct="1">
              <a:buNone/>
              <a:defRPr/>
            </a:pPr>
            <a:endParaRPr lang="en-US" sz="1800" dirty="0"/>
          </a:p>
          <a:p>
            <a:pPr eaLnBrk="1" hangingPunct="1">
              <a:buNone/>
              <a:defRPr/>
            </a:pPr>
            <a:r>
              <a:rPr lang="en-US" sz="1800" dirty="0"/>
              <a:t>Zhou Rock</a:t>
            </a:r>
          </a:p>
          <a:p>
            <a:pPr marL="0" indent="0" eaLnBrk="1" hangingPunct="1">
              <a:buNone/>
              <a:defRPr/>
            </a:pPr>
            <a:r>
              <a:rPr lang="en-US" sz="1100" dirty="0" smtClean="0"/>
              <a:t>Jun</a:t>
            </a:r>
            <a:r>
              <a:rPr lang="en-GB" sz="1100" dirty="0" smtClean="0"/>
              <a:t>-2017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</a:t>
            </a:r>
            <a:r>
              <a:rPr lang="en-US" altLang="zh-CN" sz="1100" dirty="0" smtClean="0"/>
              <a:t>nit</a:t>
            </a:r>
            <a:endParaRPr lang="en-GB" sz="1100" dirty="0" smtClean="0"/>
          </a:p>
          <a:p>
            <a:pPr marL="0" indent="0" eaLnBrk="1" hangingPunct="1">
              <a:buNone/>
              <a:defRPr/>
            </a:pPr>
            <a:r>
              <a:rPr lang="en-US" altLang="zh-CN" sz="1100" dirty="0" smtClean="0"/>
              <a:t>Mar-2019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update</a:t>
            </a:r>
            <a:endParaRPr lang="en-GB" sz="11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</a:t>
            </a:r>
            <a:r>
              <a:rPr lang="zh-CN" altLang="en-US" dirty="0" smtClean="0"/>
              <a:t>接口和协议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协议</a:t>
            </a:r>
            <a:r>
              <a:rPr lang="zh-CN" altLang="en-US" dirty="0" smtClean="0"/>
              <a:t>分层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0034" y="2870200"/>
            <a:ext cx="360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空中接口的</a:t>
            </a:r>
            <a:r>
              <a:rPr lang="en-US" altLang="zh-CN" sz="1200" dirty="0" smtClean="0">
                <a:latin typeface="+mn-lt"/>
              </a:rPr>
              <a:t>L1</a:t>
            </a:r>
            <a:r>
              <a:rPr lang="zh-CN" altLang="en-US" sz="1200" dirty="0" smtClean="0">
                <a:latin typeface="+mn-lt"/>
              </a:rPr>
              <a:t>，</a:t>
            </a:r>
            <a:r>
              <a:rPr lang="en-US" altLang="zh-CN" sz="1200" dirty="0" smtClean="0">
                <a:latin typeface="+mn-lt"/>
              </a:rPr>
              <a:t>L2</a:t>
            </a:r>
            <a:r>
              <a:rPr lang="zh-CN" altLang="en-US" sz="1200" dirty="0" smtClean="0">
                <a:latin typeface="+mn-lt"/>
              </a:rPr>
              <a:t>层协议，</a:t>
            </a:r>
            <a:r>
              <a:rPr lang="zh-CN" altLang="en-US" sz="1200" dirty="0" smtClean="0">
                <a:latin typeface="+mn-lt"/>
              </a:rPr>
              <a:t>主要</a:t>
            </a:r>
            <a:r>
              <a:rPr lang="zh-CN" altLang="en-US" sz="1200" dirty="0" smtClean="0">
                <a:latin typeface="+mn-lt"/>
              </a:rPr>
              <a:t>为了</a:t>
            </a:r>
            <a:r>
              <a:rPr lang="zh-CN" altLang="en-US" sz="1200" dirty="0" smtClean="0">
                <a:latin typeface="+mn-lt"/>
              </a:rPr>
              <a:t>解决以下问题</a:t>
            </a:r>
            <a:endParaRPr lang="en-US" altLang="zh-CN" sz="1200" dirty="0" smtClean="0">
              <a:latin typeface="+mn-lt"/>
            </a:endParaRPr>
          </a:p>
          <a:p>
            <a:r>
              <a:rPr lang="en-US" altLang="zh-CN" sz="1200" i="1" dirty="0" smtClean="0">
                <a:latin typeface="+mn-lt"/>
              </a:rPr>
              <a:t>-</a:t>
            </a:r>
            <a:r>
              <a:rPr lang="zh-CN" altLang="en-US" sz="1200" i="1" dirty="0" smtClean="0">
                <a:latin typeface="+mn-lt"/>
              </a:rPr>
              <a:t>资源有限性，不安全性，不可靠性，资源共享</a:t>
            </a:r>
            <a:r>
              <a:rPr lang="zh-CN" altLang="en-US" sz="1200" i="1" dirty="0" smtClean="0">
                <a:latin typeface="+mn-lt"/>
              </a:rPr>
              <a:t>性</a:t>
            </a:r>
            <a:endParaRPr lang="zh-CN" altLang="en-US" sz="1200" i="1" dirty="0" smtClean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38600" y="3363774"/>
            <a:ext cx="4889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PDCP</a:t>
            </a:r>
            <a:r>
              <a:rPr lang="zh-CN" altLang="en-US" sz="1000" dirty="0" smtClean="0"/>
              <a:t>：包头压缩和解压缩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针对用户数据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，加解密</a:t>
            </a:r>
            <a:r>
              <a:rPr lang="en-US" altLang="zh-CN" sz="1000" dirty="0" smtClean="0"/>
              <a:t>( </a:t>
            </a:r>
            <a:r>
              <a:rPr lang="zh-CN" altLang="en-US" sz="1000" dirty="0" smtClean="0"/>
              <a:t>防止被窃听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r>
              <a:rPr lang="en-US" altLang="zh-CN" sz="1000" dirty="0" smtClean="0"/>
              <a:t>	</a:t>
            </a:r>
            <a:r>
              <a:rPr lang="zh-CN" altLang="en-US" sz="1000" dirty="0" smtClean="0"/>
              <a:t>完整性</a:t>
            </a:r>
            <a:r>
              <a:rPr lang="zh-CN" altLang="en-US" sz="1000" dirty="0" smtClean="0"/>
              <a:t>保护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针对控制面信令，  </a:t>
            </a:r>
            <a:r>
              <a:rPr lang="zh-CN" altLang="en-US" sz="1000" dirty="0" smtClean="0"/>
              <a:t>防止</a:t>
            </a:r>
            <a:r>
              <a:rPr lang="zh-CN" altLang="en-US" sz="1000" dirty="0" smtClean="0"/>
              <a:t>信息被篡改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r>
              <a:rPr lang="en-US" altLang="zh-CN" sz="1000" dirty="0" smtClean="0"/>
              <a:t>RLC</a:t>
            </a:r>
            <a:r>
              <a:rPr lang="zh-CN" altLang="en-US" sz="1000" dirty="0" smtClean="0"/>
              <a:t>：  保证可靠传输 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确认模式，非确认模式，透明模式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，分段，级联，重组 </a:t>
            </a:r>
            <a:endParaRPr lang="en-US" altLang="zh-CN" sz="1000" dirty="0" smtClean="0"/>
          </a:p>
          <a:p>
            <a:r>
              <a:rPr lang="en-US" altLang="zh-CN" sz="1000" dirty="0" smtClean="0"/>
              <a:t>MAC</a:t>
            </a:r>
            <a:r>
              <a:rPr lang="zh-CN" altLang="en-US" sz="1000" dirty="0" smtClean="0"/>
              <a:t>： 资源的分配调度</a:t>
            </a:r>
            <a:r>
              <a:rPr lang="en-US" altLang="zh-CN" sz="1000" dirty="0" smtClean="0"/>
              <a:t>(UE</a:t>
            </a:r>
            <a:r>
              <a:rPr lang="zh-CN" altLang="en-US" sz="1000" dirty="0" smtClean="0"/>
              <a:t>的资源调度，传输格式选择，混合自动重传请求</a:t>
            </a:r>
            <a:r>
              <a:rPr lang="en-US" altLang="zh-CN" sz="1000" dirty="0" smtClean="0"/>
              <a:t>HARQ</a:t>
            </a:r>
            <a:r>
              <a:rPr lang="zh-CN" altLang="en-US" sz="1000" dirty="0" smtClean="0"/>
              <a:t>，     </a:t>
            </a:r>
            <a:endParaRPr lang="en-US" altLang="zh-CN" sz="1000" dirty="0" smtClean="0"/>
          </a:p>
          <a:p>
            <a:r>
              <a:rPr lang="zh-CN" altLang="en-US" sz="1000" dirty="0" smtClean="0"/>
              <a:t>             逻辑信道到传输信道的映射</a:t>
            </a:r>
            <a:r>
              <a:rPr lang="en-US" altLang="zh-CN" sz="1000" dirty="0" smtClean="0"/>
              <a:t>)</a:t>
            </a:r>
          </a:p>
          <a:p>
            <a:r>
              <a:rPr lang="en-US" altLang="zh-CN" sz="1000" dirty="0" smtClean="0"/>
              <a:t>PHY</a:t>
            </a:r>
            <a:r>
              <a:rPr lang="zh-CN" altLang="en-US" sz="1000" dirty="0" smtClean="0"/>
              <a:t>：  时频资源</a:t>
            </a:r>
            <a:endParaRPr lang="en-US" altLang="zh-CN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873250" y="9398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控制面</a:t>
            </a:r>
            <a:endParaRPr lang="en-US" altLang="zh-CN" sz="1200" dirty="0" smtClean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000" y="97155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用户面</a:t>
            </a:r>
            <a:endParaRPr lang="en-US" altLang="zh-CN" sz="1200" dirty="0" smtClean="0">
              <a:latin typeface="+mn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64232"/>
            <a:ext cx="4051300" cy="164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4900" y="1190125"/>
            <a:ext cx="3667124" cy="162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16" y="2819400"/>
            <a:ext cx="2889122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</a:t>
            </a:r>
            <a:r>
              <a:rPr lang="zh-CN" altLang="en-US" dirty="0" smtClean="0"/>
              <a:t>接口和协议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层的功能</a:t>
            </a:r>
            <a:r>
              <a:rPr lang="zh-CN" altLang="en-US" dirty="0" smtClean="0"/>
              <a:t>和状态                                                         </a:t>
            </a:r>
            <a:r>
              <a:rPr lang="en-US" altLang="zh-CN" dirty="0" smtClean="0"/>
              <a:t>RRC</a:t>
            </a:r>
            <a:r>
              <a:rPr lang="zh-CN" altLang="en-US" dirty="0" smtClean="0"/>
              <a:t>无线信令承载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2150" y="896036"/>
            <a:ext cx="1892300" cy="152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9" y="879475"/>
            <a:ext cx="2709862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301" y="2959100"/>
            <a:ext cx="1131299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87241" y="3427485"/>
            <a:ext cx="1001972" cy="5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15658" y="3445135"/>
            <a:ext cx="1084842" cy="4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>
            <a:off x="2564921" y="3519228"/>
            <a:ext cx="330679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10800000" flipV="1">
            <a:off x="2578101" y="3824028"/>
            <a:ext cx="323237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10576" y="3277192"/>
            <a:ext cx="965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连接建立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6250" y="3899222"/>
            <a:ext cx="81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连接释放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30514" y="3136265"/>
            <a:ext cx="1122510" cy="84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560968" y="809422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所谓承载</a:t>
            </a:r>
            <a:r>
              <a:rPr lang="en-US" altLang="zh-CN" sz="800" dirty="0" err="1" smtClean="0">
                <a:latin typeface="+mn-lt"/>
              </a:rPr>
              <a:t>Raido</a:t>
            </a:r>
            <a:r>
              <a:rPr lang="zh-CN" altLang="en-US" sz="800" dirty="0" smtClean="0">
                <a:latin typeface="+mn-lt"/>
              </a:rPr>
              <a:t> </a:t>
            </a:r>
            <a:r>
              <a:rPr lang="en-US" altLang="zh-CN" sz="800" dirty="0" smtClean="0">
                <a:latin typeface="+mn-lt"/>
              </a:rPr>
              <a:t>Bearer:</a:t>
            </a:r>
          </a:p>
          <a:p>
            <a:r>
              <a:rPr lang="zh-CN" altLang="en-US" sz="800" dirty="0" smtClean="0">
                <a:latin typeface="+mn-lt"/>
              </a:rPr>
              <a:t>指的是底层对高层提供的服务，即</a:t>
            </a:r>
            <a:r>
              <a:rPr lang="en-US" altLang="zh-CN" sz="800" dirty="0" smtClean="0">
                <a:latin typeface="+mn-lt"/>
              </a:rPr>
              <a:t>PDCP/RLC/MAC/PHY</a:t>
            </a:r>
            <a:r>
              <a:rPr lang="zh-CN" altLang="en-US" sz="800" dirty="0" smtClean="0">
                <a:latin typeface="+mn-lt"/>
              </a:rPr>
              <a:t>对</a:t>
            </a:r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提供的服务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74468" y="2851744"/>
            <a:ext cx="2211421" cy="168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76211" y="1134893"/>
            <a:ext cx="1788145" cy="166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8022077" y="1575881"/>
            <a:ext cx="914400" cy="382621"/>
          </a:xfrm>
          <a:prstGeom prst="wedgeRoundRectCallout">
            <a:avLst>
              <a:gd name="adj1" fmla="val -191755"/>
              <a:gd name="adj2" fmla="val -9481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b="1" dirty="0" smtClean="0">
                <a:solidFill>
                  <a:schemeClr val="accent4"/>
                </a:solidFill>
              </a:rPr>
              <a:t>提供不同的服务质量和级别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</a:t>
            </a:r>
            <a:r>
              <a:rPr lang="zh-CN" altLang="en-US" dirty="0" smtClean="0"/>
              <a:t>接口和协议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MAC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15" y="920750"/>
            <a:ext cx="1202748" cy="150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7178" y="736600"/>
            <a:ext cx="251817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1701" y="2678928"/>
            <a:ext cx="2826735" cy="166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740400" y="24447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</a:rPr>
              <a:t>映射关系图</a:t>
            </a:r>
            <a:r>
              <a:rPr lang="en-US" altLang="zh-CN" dirty="0" smtClean="0">
                <a:latin typeface="+mn-lt"/>
              </a:rPr>
              <a:t>TBD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3600" y="22606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逻辑信道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84400" y="4114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传输信道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</a:t>
            </a:r>
            <a:r>
              <a:rPr lang="zh-CN" altLang="en-US" dirty="0" smtClean="0"/>
              <a:t>接口和协议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PHY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350" y="939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主要作用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2200" y="927100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物理层处理过程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49" y="1148105"/>
            <a:ext cx="1876425" cy="148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632200" y="1619250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信道编码：为了纠正信号在传输过程中可能存在的错误，会添加冗余和保护比特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5960" y="1981200"/>
            <a:ext cx="2559903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3625850" y="1828800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速率匹配：比特选择和打孔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6232" y="3575050"/>
            <a:ext cx="3216381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50" y="4220842"/>
            <a:ext cx="3211513" cy="58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721100" y="1168400"/>
            <a:ext cx="9969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每个</a:t>
            </a:r>
            <a:r>
              <a:rPr lang="en-US" altLang="zh-CN" sz="800" dirty="0" smtClean="0">
                <a:latin typeface="+mn-lt"/>
              </a:rPr>
              <a:t>TTI</a:t>
            </a:r>
            <a:r>
              <a:rPr lang="zh-CN" altLang="en-US" sz="800" dirty="0" smtClean="0">
                <a:latin typeface="+mn-lt"/>
              </a:rPr>
              <a:t>从</a:t>
            </a:r>
            <a:r>
              <a:rPr lang="en-US" altLang="zh-CN" sz="800" dirty="0" smtClean="0">
                <a:latin typeface="+mn-lt"/>
              </a:rPr>
              <a:t>MAC</a:t>
            </a:r>
            <a:r>
              <a:rPr lang="zh-CN" altLang="en-US" sz="800" dirty="0" smtClean="0">
                <a:latin typeface="+mn-lt"/>
              </a:rPr>
              <a:t>传过来一个或两个传输块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9500" y="116840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C</a:t>
            </a:r>
          </a:p>
          <a:p>
            <a:r>
              <a:rPr lang="en-US" altLang="zh-CN" sz="800" dirty="0" smtClean="0">
                <a:latin typeface="+mn-lt"/>
              </a:rPr>
              <a:t>R</a:t>
            </a:r>
          </a:p>
          <a:p>
            <a:r>
              <a:rPr lang="en-US" altLang="zh-CN" sz="800" dirty="0" smtClean="0">
                <a:latin typeface="+mn-lt"/>
              </a:rPr>
              <a:t>C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32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分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段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2300" y="117475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编码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400" y="118110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匹配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37" name="直接箭头连接符 36"/>
          <p:cNvCxnSpPr>
            <a:stCxn id="26" idx="3"/>
            <a:endCxn id="28" idx="1"/>
          </p:cNvCxnSpPr>
          <p:nvPr/>
        </p:nvCxnSpPr>
        <p:spPr>
          <a:xfrm>
            <a:off x="4718050" y="13992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130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524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0960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199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加扰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7250" y="1168400"/>
            <a:ext cx="400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调制映射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54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048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08900" y="1098551"/>
            <a:ext cx="4000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天线端口映射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58825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29600" y="1168401"/>
            <a:ext cx="527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生成</a:t>
            </a:r>
            <a:r>
              <a:rPr lang="en-US" altLang="zh-CN" sz="800" dirty="0" smtClean="0">
                <a:latin typeface="+mn-lt"/>
              </a:rPr>
              <a:t>OFDM</a:t>
            </a:r>
            <a:r>
              <a:rPr lang="zh-CN" altLang="en-US" sz="800" dirty="0" smtClean="0">
                <a:latin typeface="+mn-lt"/>
              </a:rPr>
              <a:t>信号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8089900" y="14182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技术</a:t>
            </a:r>
            <a:r>
              <a:rPr lang="zh-CN" altLang="en-US" dirty="0"/>
              <a:t>特点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931647"/>
            <a:ext cx="4941240" cy="2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6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OFDM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正交频分复用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正交，复用技术的基石，正交就是可分离。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是一种多载波技术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有多个子载波同时工作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的正交指的就是这些子载波是正交的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特点：频谱利用率高 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缺点：对频偏敏感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(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子载波之间的正交性破坏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，峰均比高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(OFDM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是多个子信道信号的叠加，如果多个信号的相位一致，得到的叠加信号的瞬时功率就会远高于信号的平均功率，即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PAPR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高，对功放的线性度即动态范围提出了很高的要求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lvl="0" indent="-230188"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下行采用了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OFDMA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，上行采用了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SC-FDMA(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更小的功耗和更便宜的功放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)</a:t>
            </a: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729" y="2546350"/>
            <a:ext cx="3068220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7509" y="2571750"/>
            <a:ext cx="2428191" cy="17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46499" y="2593770"/>
            <a:ext cx="2550189" cy="176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AMC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自适应调制编码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调制的作用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 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把需要传递的信息送上射频信道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提高空中接口数据业务的能力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QPSK, 16QAM, 64QAM,256QAM…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	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高阶调制和低阶调制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err="1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eNODEB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根据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UE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反馈的信道质量指示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，灵活地采用不同的调制和编码方式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调制，编码方式和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的对应表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3GPP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36.23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4792" y="749300"/>
            <a:ext cx="3285157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577" y="2692400"/>
            <a:ext cx="2162461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 多天线技术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dirty="0" smtClean="0"/>
              <a:t>波束赋形</a:t>
            </a:r>
            <a:endParaRPr lang="en-US" altLang="zh-CN" sz="1600" dirty="0" smtClean="0"/>
          </a:p>
          <a:p>
            <a:r>
              <a:rPr lang="zh-CN" altLang="zh-CN" sz="1600" dirty="0" smtClean="0"/>
              <a:t>分集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改善信道衰落造成的干扰</a:t>
            </a:r>
            <a:r>
              <a:rPr lang="zh-CN" altLang="zh-CN" sz="1600" dirty="0" smtClean="0"/>
              <a:t>（对抗衰落）</a:t>
            </a:r>
            <a:endParaRPr lang="en-US" altLang="zh-CN" sz="1600" dirty="0" smtClean="0"/>
          </a:p>
          <a:p>
            <a:r>
              <a:rPr lang="en-US" altLang="zh-CN" sz="1600" dirty="0" smtClean="0"/>
              <a:t>MIMO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ea typeface="宋体" charset="-122"/>
              </a:rPr>
              <a:t>Multiple Input Multiple Output </a:t>
            </a:r>
            <a:r>
              <a:rPr lang="en-US" altLang="zh-CN" sz="1600" dirty="0" smtClean="0"/>
              <a:t>)=&gt;</a:t>
            </a:r>
            <a:r>
              <a:rPr lang="zh-CN" altLang="en-US" sz="1600" dirty="0" smtClean="0"/>
              <a:t> 空间复用 </a:t>
            </a:r>
            <a:r>
              <a:rPr lang="en-US" altLang="zh-CN" sz="1600" dirty="0" smtClean="0"/>
              <a:t>	</a:t>
            </a:r>
            <a:r>
              <a:rPr lang="zh-CN" altLang="zh-CN" sz="1600" dirty="0" smtClean="0"/>
              <a:t>提</a:t>
            </a:r>
            <a:r>
              <a:rPr lang="zh-CN" altLang="en-US" sz="1600" dirty="0" smtClean="0"/>
              <a:t>升频谱效率，成倍增加数据速率</a:t>
            </a:r>
            <a:r>
              <a:rPr lang="zh-CN" altLang="zh-CN" sz="1600" dirty="0" smtClean="0"/>
              <a:t> </a:t>
            </a:r>
          </a:p>
          <a:p>
            <a:pPr marL="230188" indent="-230188">
              <a:spcAft>
                <a:spcPts val="600"/>
              </a:spcAft>
              <a:defRPr/>
            </a:pPr>
            <a:r>
              <a:rPr lang="zh-CN" altLang="zh-CN" sz="1600" dirty="0" smtClean="0"/>
              <a:t> 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1032" y="366343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采用的</a:t>
            </a:r>
            <a:r>
              <a:rPr lang="en-US" altLang="zh-CN" dirty="0" err="1" smtClean="0"/>
              <a:t>TMx</a:t>
            </a:r>
            <a:r>
              <a:rPr lang="zh-CN" altLang="en-US" dirty="0" smtClean="0"/>
              <a:t>模式与</a:t>
            </a:r>
            <a:r>
              <a:rPr lang="en-US" altLang="zh-CN" dirty="0" smtClean="0"/>
              <a:t>SINR</a:t>
            </a:r>
            <a:r>
              <a:rPr lang="zh-CN" altLang="en-US" dirty="0" smtClean="0"/>
              <a:t>及移动速度相关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630" y="1879600"/>
            <a:ext cx="2834269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R10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CA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载波聚合，把连续频谱或若干离散频谱划分为多个成员载波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CC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，允许终端在多个子频带上同时进行数据收发。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R11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ICIC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R12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：</a:t>
            </a:r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CoMP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多点协作，是为了实现干扰规避和干扰利用，包括两种：</a:t>
            </a:r>
            <a:endParaRPr lang="en-US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小区间干扰协调技术，也称为干扰避免；协作式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MIMO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技术，也称为干扰利用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 lvl="0"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…</a:t>
            </a:r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LTE-A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07" y="983153"/>
            <a:ext cx="4259263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1000" dirty="0"/>
              <a:t>EPS	Evolved Packet System (</a:t>
            </a:r>
            <a:r>
              <a:rPr lang="en-US" altLang="zh-CN" sz="1000" dirty="0"/>
              <a:t>EPS = EPC + E-UTRAN)</a:t>
            </a:r>
            <a:endParaRPr lang="en-GB" altLang="zh-CN" sz="1000" dirty="0"/>
          </a:p>
          <a:p>
            <a:r>
              <a:rPr lang="en-GB" altLang="zh-CN" sz="1000" dirty="0"/>
              <a:t>EPC	Evolved Packet Core</a:t>
            </a:r>
          </a:p>
          <a:p>
            <a:r>
              <a:rPr lang="en-GB" altLang="zh-CN" sz="1000" dirty="0"/>
              <a:t>E-UTRAN	Evolved UTRAN (UTRAN=Universal Terrestrial Radio Access Network)</a:t>
            </a:r>
            <a:r>
              <a:rPr lang="en-US" altLang="zh-CN" sz="1000" dirty="0"/>
              <a:t>  </a:t>
            </a:r>
            <a:endParaRPr lang="en-US" sz="1000" dirty="0"/>
          </a:p>
          <a:p>
            <a:r>
              <a:rPr lang="x-none" altLang="zh-CN" sz="1000" dirty="0"/>
              <a:t>eNB	E-UTRAN NodeB</a:t>
            </a:r>
            <a:endParaRPr lang="zh-CN" altLang="zh-CN" sz="1000" dirty="0"/>
          </a:p>
          <a:p>
            <a:r>
              <a:rPr lang="en-GB" altLang="zh-CN" sz="1000" dirty="0"/>
              <a:t>P-GW	PDN Gateway (PDN=Packet Data Network)</a:t>
            </a:r>
          </a:p>
          <a:p>
            <a:r>
              <a:rPr lang="en-US" altLang="zh-CN" sz="1000" dirty="0"/>
              <a:t>PCRF          Policy and Charging Rules Function</a:t>
            </a:r>
            <a:endParaRPr lang="en-GB" altLang="zh-CN" sz="1000" dirty="0"/>
          </a:p>
          <a:p>
            <a:r>
              <a:rPr lang="x-none" altLang="zh-CN" sz="1000" dirty="0"/>
              <a:t>S-GW	Serving GateWay</a:t>
            </a:r>
            <a:endParaRPr lang="en-US" altLang="zh-CN" sz="1000" dirty="0"/>
          </a:p>
          <a:p>
            <a:r>
              <a:rPr lang="en-US" altLang="zh-CN" sz="1000" dirty="0"/>
              <a:t>SAE            System Architecture Evolution</a:t>
            </a:r>
          </a:p>
          <a:p>
            <a:r>
              <a:rPr lang="en-GB" altLang="zh-CN" sz="1000" dirty="0"/>
              <a:t>MME	Mobility Management Entity</a:t>
            </a:r>
            <a:endParaRPr lang="zh-CN" altLang="zh-CN" sz="1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缩略语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系统架构</a:t>
            </a:r>
            <a:endParaRPr lang="en-US" altLang="zh-CN" sz="1600" dirty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主要</a:t>
            </a:r>
            <a:r>
              <a:rPr lang="zh-CN" altLang="en-US" sz="1600" dirty="0" smtClean="0"/>
              <a:t>网</a:t>
            </a:r>
            <a:r>
              <a:rPr lang="zh-CN" altLang="en-US" sz="1600" dirty="0" smtClean="0"/>
              <a:t>元及其功能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空中接口</a:t>
            </a:r>
            <a:r>
              <a:rPr lang="zh-CN" altLang="en-US" sz="1600" dirty="0" smtClean="0"/>
              <a:t>和协议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</a:t>
            </a:r>
            <a:r>
              <a:rPr lang="en-US" altLang="zh-CN" sz="1600" dirty="0" smtClean="0"/>
              <a:t>(OFDM, AMC, MIMO…)</a:t>
            </a:r>
          </a:p>
          <a:p>
            <a:r>
              <a:rPr lang="en-US" altLang="zh-CN" sz="1600" dirty="0" smtClean="0"/>
              <a:t>LTE-A</a:t>
            </a:r>
            <a:r>
              <a:rPr lang="zh-CN" altLang="en-US" sz="1600" dirty="0" smtClean="0"/>
              <a:t>关键技术</a:t>
            </a:r>
            <a:r>
              <a:rPr lang="en-US" altLang="zh-CN" sz="1600" dirty="0" smtClean="0"/>
              <a:t>(CA, ICIC, </a:t>
            </a:r>
            <a:r>
              <a:rPr lang="en-US" altLang="zh-CN" sz="1600" dirty="0" err="1" smtClean="0"/>
              <a:t>CoMP</a:t>
            </a:r>
            <a:r>
              <a:rPr lang="en-US" altLang="zh-CN" sz="1600" dirty="0" smtClean="0"/>
              <a:t>…)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730250"/>
            <a:ext cx="718820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1390650" y="3118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 smtClean="0"/>
              <a:t>https://www.3gpp.org/DynaReport/36-series.htm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 and metadata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Please delete this slide if document is uncontrolled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6476300"/>
              </p:ext>
            </p:extLst>
          </p:nvPr>
        </p:nvGraphicFramePr>
        <p:xfrm>
          <a:off x="238896" y="1076832"/>
          <a:ext cx="8735721" cy="3231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09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7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37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975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603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8774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07945">
                <a:tc gridSpan="10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/>
                        <a:t>Document ID: DXXXXXXXXX</a:t>
                      </a:r>
                      <a:endParaRPr kumimoji="0" lang="en-US" sz="800" b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r>
                        <a:rPr lang="en-US" sz="800" b="0" dirty="0"/>
                        <a:t>Document location: </a:t>
                      </a:r>
                      <a:r>
                        <a:rPr lang="en-US" sz="800" b="0" kern="1200" baseline="0" dirty="0"/>
                        <a:t>	</a:t>
                      </a:r>
                    </a:p>
                    <a:p>
                      <a:r>
                        <a:rPr lang="en-US" sz="800" b="0" kern="1200" baseline="0" dirty="0"/>
                        <a:t>Organization:</a:t>
                      </a:r>
                      <a:endParaRPr lang="en-US" sz="1000" b="0" kern="1200" baseline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r>
                        <a:rPr lang="en-US" sz="800" dirty="0"/>
                        <a:t>Version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Description</a:t>
                      </a:r>
                      <a:r>
                        <a:rPr lang="en-US" sz="800" baseline="0" dirty="0"/>
                        <a:t> of Changes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Author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Owner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by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Approver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Approval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hangingPunct="0"/>
            <a:r>
              <a:rPr lang="en-US" altLang="zh-CN" sz="1000" dirty="0" smtClean="0"/>
              <a:t>3GPP</a:t>
            </a:r>
            <a:r>
              <a:rPr lang="zh-CN" altLang="en-US" sz="1000" dirty="0" smtClean="0"/>
              <a:t>演进方向</a:t>
            </a:r>
            <a:endParaRPr lang="en-US" altLang="zh-CN" sz="1000" dirty="0" smtClean="0"/>
          </a:p>
          <a:p>
            <a:pPr hangingPunct="0"/>
            <a:r>
              <a:rPr lang="en-US" altLang="zh-CN" sz="1000" dirty="0" smtClean="0"/>
              <a:t>LTE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=</a:t>
            </a:r>
            <a:r>
              <a:rPr lang="zh-CN" altLang="en-US" sz="1000" dirty="0"/>
              <a:t> </a:t>
            </a:r>
            <a:r>
              <a:rPr lang="en-US" altLang="zh-CN" sz="1000" dirty="0"/>
              <a:t>Long Term Evolution</a:t>
            </a:r>
          </a:p>
          <a:p>
            <a:pPr hangingPunct="0"/>
            <a:r>
              <a:rPr lang="zh-CN" altLang="en-US" sz="1000" dirty="0"/>
              <a:t>特点</a:t>
            </a:r>
            <a:r>
              <a:rPr lang="en-US" altLang="zh-CN" sz="1000" dirty="0" smtClean="0"/>
              <a:t>:</a:t>
            </a:r>
            <a:r>
              <a:rPr lang="zh-CN" altLang="en-US" sz="1000" dirty="0" smtClean="0"/>
              <a:t>一统江湖</a:t>
            </a: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09896" y="1766780"/>
            <a:ext cx="3502973" cy="162003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3562" y="1125573"/>
            <a:ext cx="4770438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5450" y="1720850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1Gbps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100" y="1885950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100Mbps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100" y="1295400"/>
            <a:ext cx="123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</a:t>
            </a:r>
          </a:p>
          <a:p>
            <a:endParaRPr lang="en-US" altLang="zh-CN" dirty="0" smtClean="0">
              <a:latin typeface="+mn-lt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18120" y="537790"/>
            <a:ext cx="8227649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>
                <a:solidFill>
                  <a:schemeClr val="bg2"/>
                </a:solidFill>
                <a:latin typeface="+mj-lt"/>
                <a:ea typeface="ヒラギノ角ゴ Pro W3" charset="0"/>
                <a:cs typeface="ヒラギノ角ゴ Pro W3" charset="0"/>
              </a:rPr>
              <a:t>版本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ヒラギノ角ゴ Pro W3" charset="0"/>
                <a:cs typeface="ヒラギノ角ゴ Pro W3" charset="0"/>
              </a:rPr>
              <a:t>演进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4" y="2819400"/>
            <a:ext cx="2119080" cy="1346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0" y="10288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LTE：Long</a:t>
            </a:r>
            <a:r>
              <a:rPr lang="en-US" sz="1000" dirty="0" smtClean="0"/>
              <a:t> Term Evolution</a:t>
            </a:r>
            <a:r>
              <a:rPr lang="zh-CN" altLang="en-US" sz="1000" dirty="0" smtClean="0"/>
              <a:t>长期演进，是无线接口部分。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4572000" y="15830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E-</a:t>
            </a:r>
            <a:r>
              <a:rPr lang="en-US" sz="1000" dirty="0" err="1" smtClean="0"/>
              <a:t>UTRAN：Evolved</a:t>
            </a:r>
            <a:r>
              <a:rPr lang="en-US" sz="1000" dirty="0" smtClean="0"/>
              <a:t> UMTS Terrestrial Radio Access Network</a:t>
            </a:r>
            <a:endParaRPr lang="zh-CN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572000" y="18370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EPC：Evolved</a:t>
            </a:r>
            <a:r>
              <a:rPr lang="en-US" sz="1000" dirty="0" smtClean="0"/>
              <a:t> Packet Core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4572000" y="206443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EPS：Evolved</a:t>
            </a:r>
            <a:r>
              <a:rPr lang="en-US" sz="1000" dirty="0" smtClean="0"/>
              <a:t> Packet System = E-UTRAN + EPC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4572000" y="12159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SAE：System</a:t>
            </a:r>
            <a:r>
              <a:rPr lang="en-US" sz="1000" dirty="0" smtClean="0"/>
              <a:t> Architecture Evolution，</a:t>
            </a:r>
            <a:r>
              <a:rPr lang="zh-CN" altLang="en-US" sz="1000" dirty="0" smtClean="0"/>
              <a:t>是核心网架构演进项目。与</a:t>
            </a:r>
            <a:r>
              <a:rPr lang="en-US" sz="1000" dirty="0" smtClean="0"/>
              <a:t>LTE</a:t>
            </a:r>
            <a:r>
              <a:rPr lang="zh-CN" altLang="en-US" sz="1000" dirty="0" smtClean="0"/>
              <a:t>相对应。</a:t>
            </a:r>
            <a:endParaRPr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260350" y="387898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hangingPunct="0">
              <a:buNone/>
            </a:pPr>
            <a:r>
              <a:rPr lang="zh-CN" altLang="en-US" sz="1000" b="1" dirty="0" smtClean="0"/>
              <a:t>核心网：和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CS</a:t>
            </a:r>
            <a:r>
              <a:rPr lang="zh-CN" altLang="en-US" sz="1000" b="1" dirty="0" smtClean="0"/>
              <a:t>域，控制面</a:t>
            </a:r>
            <a:r>
              <a:rPr lang="en-US" altLang="zh-CN" sz="1000" b="1" dirty="0" smtClean="0"/>
              <a:t>/</a:t>
            </a:r>
            <a:r>
              <a:rPr lang="zh-CN" altLang="en-US" sz="1000" b="1" dirty="0" smtClean="0"/>
              <a:t>用户面分离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无线网：和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RNC</a:t>
            </a:r>
            <a:r>
              <a:rPr lang="zh-CN" altLang="en-US" sz="1000" b="1" dirty="0" smtClean="0"/>
              <a:t>  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扁平化的优点</a:t>
            </a:r>
            <a:r>
              <a:rPr lang="en-US" altLang="zh-CN" sz="1000" b="1" dirty="0" smtClean="0"/>
              <a:t>:</a:t>
            </a:r>
            <a:r>
              <a:rPr lang="zh-CN" altLang="en-US" sz="1000" b="1" dirty="0" smtClean="0"/>
              <a:t> 处理延时降低，但同时对核心网的性能提出挑战</a:t>
            </a:r>
            <a:endParaRPr lang="en-US" altLang="zh-CN" sz="1000" b="1" dirty="0"/>
          </a:p>
        </p:txBody>
      </p:sp>
      <p:sp>
        <p:nvSpPr>
          <p:cNvPr id="17" name="矩形 16"/>
          <p:cNvSpPr/>
          <p:nvPr/>
        </p:nvSpPr>
        <p:spPr>
          <a:xfrm>
            <a:off x="4572000" y="6986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dirty="0" smtClean="0"/>
              <a:t>一些常用术语的区分</a:t>
            </a:r>
            <a:endParaRPr lang="zh-CN" altLang="en-US" sz="1000" b="1" dirty="0"/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622550"/>
            <a:ext cx="2266950" cy="202121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4533" y="892813"/>
            <a:ext cx="4255717" cy="273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056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无线侧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Envolved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NodeB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2972" y="1041400"/>
            <a:ext cx="2603366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2675" y="1200150"/>
            <a:ext cx="2773488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3597275" y="796925"/>
            <a:ext cx="15732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b="1" u="sng" dirty="0" err="1">
                <a:ea typeface="ＭＳ Ｐゴシック" pitchFamily="-48" charset="-128"/>
              </a:rPr>
              <a:t>eNB</a:t>
            </a:r>
            <a:r>
              <a:rPr lang="en-US" altLang="zh-CN" sz="1200" b="1" u="sng" dirty="0">
                <a:ea typeface="ＭＳ Ｐゴシック" pitchFamily="-48" charset="-128"/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:MME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196" y="850900"/>
            <a:ext cx="3411254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9" y="1079940"/>
            <a:ext cx="1966913" cy="377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30"/>
          <p:cNvSpPr>
            <a:spLocks noChangeArrowheads="1"/>
          </p:cNvSpPr>
          <p:nvPr/>
        </p:nvSpPr>
        <p:spPr bwMode="auto">
          <a:xfrm>
            <a:off x="3940175" y="790575"/>
            <a:ext cx="1312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b="1" u="sng" dirty="0">
                <a:ea typeface="ＭＳ Ｐゴシック" pitchFamily="-48" charset="-128"/>
              </a:rPr>
              <a:t>MME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7112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 SGW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071" y="933450"/>
            <a:ext cx="3498479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102" y="1657349"/>
            <a:ext cx="2611336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72"/>
          <p:cNvSpPr>
            <a:spLocks noChangeArrowheads="1"/>
          </p:cNvSpPr>
          <p:nvPr/>
        </p:nvSpPr>
        <p:spPr bwMode="auto">
          <a:xfrm>
            <a:off x="3898900" y="1346200"/>
            <a:ext cx="2855913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400" u="sng" dirty="0">
                <a:ea typeface="ＭＳ Ｐゴシック" pitchFamily="-48" charset="-128"/>
              </a:rPr>
              <a:t>Serving Gateway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1038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核心网侧</a:t>
            </a:r>
            <a:r>
              <a:rPr lang="en-US" altLang="zh-CN" dirty="0" smtClean="0"/>
              <a:t>: PGW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672" y="996950"/>
            <a:ext cx="3354341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4861" y="1016000"/>
            <a:ext cx="2546913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68"/>
          <p:cNvSpPr>
            <a:spLocks noChangeArrowheads="1"/>
          </p:cNvSpPr>
          <p:nvPr/>
        </p:nvSpPr>
        <p:spPr bwMode="auto">
          <a:xfrm>
            <a:off x="4006850" y="765175"/>
            <a:ext cx="2127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400" u="sng" dirty="0">
                <a:ea typeface="ＭＳ Ｐゴシック" pitchFamily="-48" charset="-128"/>
              </a:rPr>
              <a:t>PDN Gateway Functions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611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zh-CN" altLang="en-US" dirty="0" smtClean="0"/>
              <a:t>和协议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899" y="609600"/>
            <a:ext cx="3534526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6130" y="476250"/>
            <a:ext cx="2893920" cy="338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0DA430F-9525-450C-A1C3-970D65CC2B3B}"/>
    </a:ext>
  </a:extLst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A425527-96A3-4A84-9E4D-BF967562125A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390ADDEA-1B99-4A1B-B179-A2DD6FC1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NET_PPT_Temp_Arial_Macro_Free_v53</Template>
  <TotalTime>0</TotalTime>
  <Words>953</Words>
  <Application>Microsoft Office PowerPoint</Application>
  <PresentationFormat>全屏显示(16:9)</PresentationFormat>
  <Paragraphs>413</Paragraphs>
  <Slides>22</Slides>
  <Notes>18</Notes>
  <HiddenSlides>1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NET_PPT_Temp_Arial_Macro_Free_v53</vt:lpstr>
      <vt:lpstr>Nokia Master Blue Background</vt:lpstr>
      <vt:lpstr>Final Slide</vt:lpstr>
      <vt:lpstr>幻灯片 1</vt:lpstr>
      <vt:lpstr>大纲  </vt:lpstr>
      <vt:lpstr>LTE概述     </vt:lpstr>
      <vt:lpstr>LTE概述           </vt:lpstr>
      <vt:lpstr>LTE概述            </vt:lpstr>
      <vt:lpstr>LTE概述            </vt:lpstr>
      <vt:lpstr>LTE概述            </vt:lpstr>
      <vt:lpstr>LTE概述            </vt:lpstr>
      <vt:lpstr>LTE空中接口和协议            </vt:lpstr>
      <vt:lpstr>LTE空中接口和协议            </vt:lpstr>
      <vt:lpstr>LTE空中接口和协议            </vt:lpstr>
      <vt:lpstr>LTE空中接口和协议            </vt:lpstr>
      <vt:lpstr>LTE空中接口和协议            </vt:lpstr>
      <vt:lpstr>LTE关键技术           </vt:lpstr>
      <vt:lpstr>LTE关键技术- OFDM技术            </vt:lpstr>
      <vt:lpstr>LTE关键技术- AMC技术            </vt:lpstr>
      <vt:lpstr>LTE关键技术- 多天线技术            </vt:lpstr>
      <vt:lpstr>LTE-A技术            </vt:lpstr>
      <vt:lpstr>缩略语  </vt:lpstr>
      <vt:lpstr>参考文献 </vt:lpstr>
      <vt:lpstr>幻灯片 21</vt:lpstr>
      <vt:lpstr>Revision history and metadata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2015-09-10T10:38:36Z</dcterms:created>
  <dcterms:modified xsi:type="dcterms:W3CDTF">2019-03-29T13:11:06Z</dcterms:modified>
</cp:coreProperties>
</file>